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3366"/>
    <a:srgbClr val="000099"/>
    <a:srgbClr val="000066"/>
    <a:srgbClr val="1E1A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28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AFC7A-B2F1-4410-BAF0-BD5FF64ABE00}" type="datetimeFigureOut">
              <a:rPr lang="en-US" smtClean="0"/>
              <a:pPr/>
              <a:t>4/29/2016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6724C-9879-47C5-96B9-B8555EA50A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A8BC68-AC57-4D53-8401-7B8D52BACC5C}" type="datetimeFigureOut">
              <a:rPr lang="en-US" smtClean="0"/>
              <a:pPr/>
              <a:t>4/29/2016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960306-FAFA-4ED3-84CC-DF604DF91F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960306-FAFA-4ED3-84CC-DF604DF91F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960306-FAFA-4ED3-84CC-DF604DF91F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960306-FAFA-4ED3-84CC-DF604DF91F5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960306-FAFA-4ED3-84CC-DF604DF91F5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960306-FAFA-4ED3-84CC-DF604DF91F5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3960306-FAFA-4ED3-84CC-DF604DF91F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3960306-FAFA-4ED3-84CC-DF604DF91F5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A8BC68-AC57-4D53-8401-7B8D52BACC5C}" type="datetimeFigureOut">
              <a:rPr lang="en-US" smtClean="0"/>
              <a:pPr/>
              <a:t>4/29/2016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3960306-FAFA-4ED3-84CC-DF604DF91F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8A8BC68-AC57-4D53-8401-7B8D52BACC5C}" type="datetimeFigureOut">
              <a:rPr lang="en-US" smtClean="0"/>
              <a:pPr/>
              <a:t>4/29/2016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960306-FAFA-4ED3-84CC-DF604DF91F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8A8BC68-AC57-4D53-8401-7B8D52BACC5C}" type="datetimeFigureOut">
              <a:rPr lang="en-US" smtClean="0"/>
              <a:pPr/>
              <a:t>4/29/2016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960306-FAFA-4ED3-84CC-DF604DF91F5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A8BC68-AC57-4D53-8401-7B8D52BACC5C}" type="datetimeFigureOut">
              <a:rPr lang="en-US" smtClean="0"/>
              <a:pPr/>
              <a:t>4/29/2016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960306-FAFA-4ED3-84CC-DF604DF91F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1922048"/>
          </a:xfrm>
          <a:prstGeom prst="rect">
            <a:avLst/>
          </a:prstGeom>
          <a:noFill/>
          <a:ln w="9525">
            <a:noFill/>
            <a:miter lim="800000"/>
            <a:headEnd/>
            <a:tailEnd/>
          </a:ln>
          <a:effectLst/>
        </p:spPr>
      </p:pic>
      <p:sp>
        <p:nvSpPr>
          <p:cNvPr id="1042" name="Freeform 18"/>
          <p:cNvSpPr>
            <a:spLocks/>
          </p:cNvSpPr>
          <p:nvPr/>
        </p:nvSpPr>
        <p:spPr bwMode="auto">
          <a:xfrm>
            <a:off x="0" y="2146322"/>
            <a:ext cx="9144000" cy="444478"/>
          </a:xfrm>
          <a:custGeom>
            <a:avLst/>
            <a:gdLst/>
            <a:ahLst/>
            <a:cxnLst>
              <a:cxn ang="0">
                <a:pos x="10912" y="10"/>
              </a:cxn>
              <a:cxn ang="0">
                <a:pos x="10912" y="0"/>
              </a:cxn>
              <a:cxn ang="0">
                <a:pos x="10431" y="0"/>
              </a:cxn>
              <a:cxn ang="0">
                <a:pos x="9641" y="7"/>
              </a:cxn>
              <a:cxn ang="0">
                <a:pos x="8483" y="35"/>
              </a:cxn>
              <a:cxn ang="0">
                <a:pos x="6871" y="101"/>
              </a:cxn>
              <a:cxn ang="0">
                <a:pos x="3928" y="272"/>
              </a:cxn>
              <a:cxn ang="0">
                <a:pos x="112" y="571"/>
              </a:cxn>
              <a:cxn ang="0">
                <a:pos x="112" y="588"/>
              </a:cxn>
              <a:cxn ang="0">
                <a:pos x="3928" y="281"/>
              </a:cxn>
              <a:cxn ang="0">
                <a:pos x="6871" y="109"/>
              </a:cxn>
              <a:cxn ang="0">
                <a:pos x="8483" y="44"/>
              </a:cxn>
              <a:cxn ang="0">
                <a:pos x="9641" y="15"/>
              </a:cxn>
              <a:cxn ang="0">
                <a:pos x="10912" y="10"/>
              </a:cxn>
            </a:cxnLst>
            <a:rect l="0" t="0" r="r" b="b"/>
            <a:pathLst>
              <a:path w="10800" h="596">
                <a:moveTo>
                  <a:pt x="10912" y="10"/>
                </a:moveTo>
                <a:lnTo>
                  <a:pt x="10912" y="0"/>
                </a:lnTo>
                <a:lnTo>
                  <a:pt x="10431" y="0"/>
                </a:lnTo>
                <a:lnTo>
                  <a:pt x="9641" y="7"/>
                </a:lnTo>
                <a:lnTo>
                  <a:pt x="8483" y="35"/>
                </a:lnTo>
                <a:lnTo>
                  <a:pt x="6871" y="101"/>
                </a:lnTo>
                <a:lnTo>
                  <a:pt x="3928" y="272"/>
                </a:lnTo>
                <a:lnTo>
                  <a:pt x="112" y="571"/>
                </a:lnTo>
                <a:lnTo>
                  <a:pt x="112" y="588"/>
                </a:lnTo>
                <a:lnTo>
                  <a:pt x="3928" y="281"/>
                </a:lnTo>
                <a:lnTo>
                  <a:pt x="6871" y="109"/>
                </a:lnTo>
                <a:lnTo>
                  <a:pt x="8483" y="44"/>
                </a:lnTo>
                <a:lnTo>
                  <a:pt x="9641" y="15"/>
                </a:lnTo>
                <a:lnTo>
                  <a:pt x="10912" y="10"/>
                </a:lnTo>
              </a:path>
            </a:pathLst>
          </a:custGeom>
          <a:solidFill>
            <a:srgbClr val="DDDDD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Title 28"/>
          <p:cNvSpPr>
            <a:spLocks noGrp="1"/>
          </p:cNvSpPr>
          <p:nvPr>
            <p:ph type="title"/>
          </p:nvPr>
        </p:nvSpPr>
        <p:spPr>
          <a:xfrm>
            <a:off x="457200" y="1600200"/>
            <a:ext cx="8229600" cy="762000"/>
          </a:xfrm>
        </p:spPr>
        <p:txBody>
          <a:bodyPr>
            <a:normAutofit fontScale="90000"/>
          </a:bodyPr>
          <a:lstStyle/>
          <a:p>
            <a:r>
              <a:rPr lang="en-US" sz="3200" dirty="0" smtClean="0">
                <a:solidFill>
                  <a:schemeClr val="accent4">
                    <a:lumMod val="50000"/>
                  </a:schemeClr>
                </a:solidFill>
              </a:rPr>
              <a:t>				         CTA Service Menu</a:t>
            </a:r>
            <a:r>
              <a:rPr lang="en-US" dirty="0" smtClean="0">
                <a:solidFill>
                  <a:schemeClr val="accent4">
                    <a:lumMod val="50000"/>
                  </a:schemeClr>
                </a:solidFill>
              </a:rPr>
              <a:t/>
            </a:r>
            <a:br>
              <a:rPr lang="en-US" dirty="0" smtClean="0">
                <a:solidFill>
                  <a:schemeClr val="accent4">
                    <a:lumMod val="50000"/>
                  </a:schemeClr>
                </a:solidFill>
              </a:rPr>
            </a:br>
            <a:endParaRPr lang="en-US" dirty="0">
              <a:solidFill>
                <a:schemeClr val="accent4">
                  <a:lumMod val="50000"/>
                </a:schemeClr>
              </a:solidFill>
            </a:endParaRPr>
          </a:p>
        </p:txBody>
      </p:sp>
      <p:sp>
        <p:nvSpPr>
          <p:cNvPr id="20" name="TextBox 19"/>
          <p:cNvSpPr txBox="1"/>
          <p:nvPr/>
        </p:nvSpPr>
        <p:spPr>
          <a:xfrm>
            <a:off x="914400" y="2743200"/>
            <a:ext cx="8610600" cy="3570208"/>
          </a:xfrm>
          <a:prstGeom prst="rect">
            <a:avLst/>
          </a:prstGeom>
          <a:noFill/>
        </p:spPr>
        <p:txBody>
          <a:bodyPr wrap="square" rtlCol="0">
            <a:spAutoFit/>
          </a:bodyPr>
          <a:lstStyle/>
          <a:p>
            <a:r>
              <a:rPr lang="en-US" sz="1400" dirty="0" smtClean="0">
                <a:solidFill>
                  <a:schemeClr val="accent4">
                    <a:lumMod val="50000"/>
                  </a:schemeClr>
                </a:solidFill>
              </a:rPr>
              <a:t>Administration			CTA Online Portal</a:t>
            </a:r>
            <a:r>
              <a:rPr lang="en-US" sz="800" dirty="0" smtClean="0">
                <a:solidFill>
                  <a:schemeClr val="accent4">
                    <a:lumMod val="50000"/>
                  </a:schemeClr>
                </a:solidFill>
              </a:rPr>
              <a:t>©</a:t>
            </a:r>
            <a:endParaRPr lang="en-US" sz="1400" dirty="0" smtClean="0">
              <a:solidFill>
                <a:schemeClr val="accent4">
                  <a:lumMod val="50000"/>
                </a:schemeClr>
              </a:solidFill>
            </a:endParaRPr>
          </a:p>
          <a:p>
            <a:r>
              <a:rPr lang="en-US" sz="1400" dirty="0" smtClean="0">
                <a:solidFill>
                  <a:schemeClr val="accent4">
                    <a:lumMod val="50000"/>
                  </a:schemeClr>
                </a:solidFill>
              </a:rPr>
              <a:t>	</a:t>
            </a:r>
            <a:r>
              <a:rPr lang="en-US" sz="1100" dirty="0" smtClean="0">
                <a:solidFill>
                  <a:schemeClr val="accent4">
                    <a:lumMod val="50000"/>
                  </a:schemeClr>
                </a:solidFill>
              </a:rPr>
              <a:t>Trade Allocations			Access to Total CTA Positions</a:t>
            </a:r>
          </a:p>
          <a:p>
            <a:r>
              <a:rPr lang="en-US" sz="1100" dirty="0" smtClean="0">
                <a:solidFill>
                  <a:schemeClr val="accent4">
                    <a:lumMod val="50000"/>
                  </a:schemeClr>
                </a:solidFill>
              </a:rPr>
              <a:t>	Daily Account Reconciliation		Access to </a:t>
            </a:r>
            <a:r>
              <a:rPr lang="en-US" sz="1100" dirty="0" err="1" smtClean="0">
                <a:solidFill>
                  <a:schemeClr val="accent4">
                    <a:lumMod val="50000"/>
                  </a:schemeClr>
                </a:solidFill>
              </a:rPr>
              <a:t>Indiv</a:t>
            </a:r>
            <a:r>
              <a:rPr lang="en-US" sz="1100" dirty="0" smtClean="0">
                <a:solidFill>
                  <a:schemeClr val="accent4">
                    <a:lumMod val="50000"/>
                  </a:schemeClr>
                </a:solidFill>
              </a:rPr>
              <a:t> Account Positions</a:t>
            </a:r>
          </a:p>
          <a:p>
            <a:r>
              <a:rPr lang="en-US" sz="1100" dirty="0" smtClean="0">
                <a:solidFill>
                  <a:schemeClr val="accent4">
                    <a:lumMod val="50000"/>
                  </a:schemeClr>
                </a:solidFill>
              </a:rPr>
              <a:t>	Equity and Margin Updating		Access to Total CTA Margin/Equity</a:t>
            </a:r>
          </a:p>
          <a:p>
            <a:r>
              <a:rPr lang="en-US" sz="1100" dirty="0" smtClean="0">
                <a:solidFill>
                  <a:schemeClr val="accent4">
                    <a:lumMod val="50000"/>
                  </a:schemeClr>
                </a:solidFill>
              </a:rPr>
              <a:t>	Real-Time Position Updating		Access to </a:t>
            </a:r>
            <a:r>
              <a:rPr lang="en-US" sz="1100" dirty="0" err="1" smtClean="0">
                <a:solidFill>
                  <a:schemeClr val="accent4">
                    <a:lumMod val="50000"/>
                  </a:schemeClr>
                </a:solidFill>
              </a:rPr>
              <a:t>Indiv</a:t>
            </a:r>
            <a:r>
              <a:rPr lang="en-US" sz="1100" dirty="0" smtClean="0">
                <a:solidFill>
                  <a:schemeClr val="accent4">
                    <a:lumMod val="50000"/>
                  </a:schemeClr>
                </a:solidFill>
              </a:rPr>
              <a:t> Account Margin/Equity</a:t>
            </a:r>
          </a:p>
          <a:p>
            <a:r>
              <a:rPr lang="en-US" sz="1100" dirty="0" smtClean="0">
                <a:solidFill>
                  <a:schemeClr val="accent4">
                    <a:lumMod val="50000"/>
                  </a:schemeClr>
                </a:solidFill>
              </a:rPr>
              <a:t>	Customizable Report Formats		Account Performance- Daily, MTD, YTD</a:t>
            </a:r>
          </a:p>
          <a:p>
            <a:endParaRPr lang="en-US" sz="1400" dirty="0" smtClean="0">
              <a:solidFill>
                <a:schemeClr val="accent4">
                  <a:lumMod val="50000"/>
                </a:schemeClr>
              </a:solidFill>
            </a:endParaRPr>
          </a:p>
          <a:p>
            <a:endParaRPr lang="en-US" sz="1400" dirty="0" smtClean="0">
              <a:solidFill>
                <a:schemeClr val="accent4">
                  <a:lumMod val="50000"/>
                </a:schemeClr>
              </a:solidFill>
            </a:endParaRPr>
          </a:p>
          <a:p>
            <a:r>
              <a:rPr lang="en-US" sz="1400" dirty="0" smtClean="0">
                <a:solidFill>
                  <a:schemeClr val="accent4">
                    <a:lumMod val="50000"/>
                  </a:schemeClr>
                </a:solidFill>
              </a:rPr>
              <a:t>Brokerage				New Accounts</a:t>
            </a:r>
          </a:p>
          <a:p>
            <a:r>
              <a:rPr lang="en-US" sz="1400" dirty="0" smtClean="0">
                <a:solidFill>
                  <a:schemeClr val="accent4">
                    <a:lumMod val="50000"/>
                  </a:schemeClr>
                </a:solidFill>
              </a:rPr>
              <a:t>	</a:t>
            </a:r>
            <a:r>
              <a:rPr lang="en-US" sz="1100" dirty="0" smtClean="0">
                <a:solidFill>
                  <a:schemeClr val="accent4">
                    <a:lumMod val="50000"/>
                  </a:schemeClr>
                </a:solidFill>
              </a:rPr>
              <a:t>Electronic Trading Platforms		Oversee all new account forms</a:t>
            </a:r>
          </a:p>
          <a:p>
            <a:r>
              <a:rPr lang="en-US" sz="1100" dirty="0" smtClean="0">
                <a:solidFill>
                  <a:schemeClr val="accent4">
                    <a:lumMod val="50000"/>
                  </a:schemeClr>
                </a:solidFill>
              </a:rPr>
              <a:t>	Direct Pit Execution Access		Complete Client Customer service </a:t>
            </a:r>
          </a:p>
          <a:p>
            <a:r>
              <a:rPr lang="en-US" sz="1100" dirty="0" smtClean="0">
                <a:solidFill>
                  <a:schemeClr val="accent4">
                    <a:lumMod val="50000"/>
                  </a:schemeClr>
                </a:solidFill>
              </a:rPr>
              <a:t>					Rating Site Updates</a:t>
            </a:r>
          </a:p>
          <a:p>
            <a:endParaRPr lang="en-US" sz="1400" dirty="0" smtClean="0">
              <a:solidFill>
                <a:schemeClr val="accent4">
                  <a:lumMod val="50000"/>
                </a:schemeClr>
              </a:solidFill>
            </a:endParaRPr>
          </a:p>
          <a:p>
            <a:endParaRPr lang="en-US" sz="1400" dirty="0" smtClean="0">
              <a:solidFill>
                <a:schemeClr val="accent4">
                  <a:lumMod val="50000"/>
                </a:schemeClr>
              </a:solidFill>
            </a:endParaRPr>
          </a:p>
          <a:p>
            <a:r>
              <a:rPr lang="en-US" sz="1400" dirty="0" smtClean="0">
                <a:solidFill>
                  <a:schemeClr val="accent4">
                    <a:lumMod val="50000"/>
                  </a:schemeClr>
                </a:solidFill>
              </a:rPr>
              <a:t>	</a:t>
            </a:r>
          </a:p>
          <a:p>
            <a:endParaRPr lang="en-US" sz="1400" dirty="0" smtClean="0">
              <a:solidFill>
                <a:schemeClr val="accent4">
                  <a:lumMod val="50000"/>
                </a:schemeClr>
              </a:solidFill>
            </a:endParaRPr>
          </a:p>
          <a:p>
            <a:endParaRPr lang="en-US" sz="1400"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19800" y="1295400"/>
            <a:ext cx="3124200" cy="5334000"/>
          </a:xfrm>
        </p:spPr>
        <p:txBody>
          <a:bodyPr>
            <a:normAutofit/>
          </a:bodyPr>
          <a:lstStyle/>
          <a:p>
            <a:r>
              <a:rPr lang="en-US" sz="1000" dirty="0" smtClean="0">
                <a:solidFill>
                  <a:schemeClr val="accent4">
                    <a:lumMod val="50000"/>
                  </a:schemeClr>
                </a:solidFill>
              </a:rPr>
              <a:t>Our professional services are designed to make every aspect of your CTA business as efficient as possible.  Our operations will be configured to help make your life easier so you can focus on what you do best: Trade.  </a:t>
            </a:r>
          </a:p>
          <a:p>
            <a:endParaRPr lang="en-US" sz="1000" dirty="0" smtClean="0">
              <a:solidFill>
                <a:schemeClr val="accent4">
                  <a:lumMod val="50000"/>
                </a:schemeClr>
              </a:solidFill>
            </a:endParaRPr>
          </a:p>
          <a:p>
            <a:r>
              <a:rPr lang="en-US" sz="1000" dirty="0" smtClean="0">
                <a:solidFill>
                  <a:schemeClr val="accent4">
                    <a:lumMod val="50000"/>
                  </a:schemeClr>
                </a:solidFill>
              </a:rPr>
              <a:t>CTG will oversee allocations – We’ll help you set up your electronic or pit execution, and establish a single block trading account that will enable NFA required APS pricing across all FCMs.  We’ll make every one of your accounts, across any and all FCMs, receive their respective trades.  Every day we reconcile each client account for accuracy: positions, equity, margin, fees, etc.</a:t>
            </a:r>
          </a:p>
          <a:p>
            <a:endParaRPr lang="en-US" sz="1000" dirty="0" smtClean="0">
              <a:solidFill>
                <a:schemeClr val="accent4">
                  <a:lumMod val="50000"/>
                </a:schemeClr>
              </a:solidFill>
            </a:endParaRPr>
          </a:p>
          <a:p>
            <a:r>
              <a:rPr lang="en-US" sz="1000" dirty="0" smtClean="0">
                <a:solidFill>
                  <a:schemeClr val="accent4">
                    <a:lumMod val="50000"/>
                  </a:schemeClr>
                </a:solidFill>
              </a:rPr>
              <a:t>CTG customizes Position and Equity reports to just how you, the CTA, want to see them.  We include the information that you want to see every day.  Our position reports are updated in real-time throughout the trading day, so you always know exactly what positions you have one overall, and in each respective account.</a:t>
            </a:r>
            <a:endParaRPr lang="en-US" sz="1000" dirty="0">
              <a:solidFill>
                <a:schemeClr val="accent4">
                  <a:lumMod val="50000"/>
                </a:schemeClr>
              </a:solidFill>
            </a:endParaRPr>
          </a:p>
        </p:txBody>
      </p:sp>
      <p:sp>
        <p:nvSpPr>
          <p:cNvPr id="3" name="Title 2"/>
          <p:cNvSpPr>
            <a:spLocks noGrp="1"/>
          </p:cNvSpPr>
          <p:nvPr>
            <p:ph type="title"/>
          </p:nvPr>
        </p:nvSpPr>
        <p:spPr>
          <a:xfrm>
            <a:off x="76200" y="152400"/>
            <a:ext cx="8686800" cy="457200"/>
          </a:xfrm>
        </p:spPr>
        <p:txBody>
          <a:bodyPr>
            <a:noAutofit/>
          </a:bodyPr>
          <a:lstStyle/>
          <a:p>
            <a:r>
              <a:rPr lang="en-US" sz="1200" dirty="0" smtClean="0">
                <a:solidFill>
                  <a:schemeClr val="accent4">
                    <a:lumMod val="50000"/>
                  </a:schemeClr>
                </a:solidFill>
              </a:rPr>
              <a:t>Our Customized Position Reports can be configured to your preference… And in Real-Time!</a:t>
            </a:r>
            <a:br>
              <a:rPr lang="en-US" sz="1200" dirty="0" smtClean="0">
                <a:solidFill>
                  <a:schemeClr val="accent4">
                    <a:lumMod val="50000"/>
                  </a:schemeClr>
                </a:solidFill>
              </a:rPr>
            </a:br>
            <a:r>
              <a:rPr lang="en-US" sz="1200" b="0" dirty="0" smtClean="0">
                <a:solidFill>
                  <a:schemeClr val="accent4">
                    <a:lumMod val="50000"/>
                  </a:schemeClr>
                </a:solidFill>
              </a:rPr>
              <a:t>	</a:t>
            </a:r>
            <a:br>
              <a:rPr lang="en-US" sz="1200" b="0" dirty="0" smtClean="0">
                <a:solidFill>
                  <a:schemeClr val="accent4">
                    <a:lumMod val="50000"/>
                  </a:schemeClr>
                </a:solidFill>
              </a:rPr>
            </a:br>
            <a:r>
              <a:rPr lang="en-US" sz="1200" b="0" dirty="0" smtClean="0">
                <a:solidFill>
                  <a:schemeClr val="accent4">
                    <a:lumMod val="50000"/>
                  </a:schemeClr>
                </a:solidFill>
              </a:rPr>
              <a:t>	</a:t>
            </a:r>
            <a:endParaRPr lang="en-US" sz="1200" b="0" dirty="0">
              <a:solidFill>
                <a:schemeClr val="accent4">
                  <a:lumMod val="50000"/>
                </a:schemeClr>
              </a:solidFill>
            </a:endParaRPr>
          </a:p>
        </p:txBody>
      </p:sp>
      <p:pic>
        <p:nvPicPr>
          <p:cNvPr id="1027" name="Picture 3"/>
          <p:cNvPicPr>
            <a:picLocks noChangeAspect="1" noChangeArrowheads="1"/>
          </p:cNvPicPr>
          <p:nvPr/>
        </p:nvPicPr>
        <p:blipFill>
          <a:blip r:embed="rId2" cstate="print"/>
          <a:srcRect/>
          <a:stretch>
            <a:fillRect/>
          </a:stretch>
        </p:blipFill>
        <p:spPr bwMode="auto">
          <a:xfrm>
            <a:off x="228600" y="685800"/>
            <a:ext cx="4910939" cy="35661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2"/>
          <p:cNvPicPr>
            <a:picLocks noChangeAspect="1" noChangeArrowheads="1"/>
          </p:cNvPicPr>
          <p:nvPr/>
        </p:nvPicPr>
        <p:blipFill>
          <a:blip r:embed="rId3" cstate="print"/>
          <a:srcRect/>
          <a:stretch>
            <a:fillRect/>
          </a:stretch>
        </p:blipFill>
        <p:spPr bwMode="auto">
          <a:xfrm>
            <a:off x="533400" y="1981200"/>
            <a:ext cx="5043578" cy="2743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5"/>
          <p:cNvPicPr>
            <a:picLocks noChangeAspect="1" noChangeArrowheads="1"/>
          </p:cNvPicPr>
          <p:nvPr/>
        </p:nvPicPr>
        <p:blipFill>
          <a:blip r:embed="rId4" cstate="print"/>
          <a:srcRect/>
          <a:stretch>
            <a:fillRect/>
          </a:stretch>
        </p:blipFill>
        <p:spPr bwMode="auto">
          <a:xfrm>
            <a:off x="914400" y="3200400"/>
            <a:ext cx="4901181"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p:cNvPicPr>
            <a:picLocks noChangeAspect="1" noChangeArrowheads="1"/>
          </p:cNvPicPr>
          <p:nvPr/>
        </p:nvPicPr>
        <p:blipFill>
          <a:blip r:embed="rId5" cstate="print"/>
          <a:srcRect/>
          <a:stretch>
            <a:fillRect/>
          </a:stretch>
        </p:blipFill>
        <p:spPr bwMode="auto">
          <a:xfrm>
            <a:off x="3886200" y="4267200"/>
            <a:ext cx="2146638" cy="24688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8991600" cy="914400"/>
          </a:xfrm>
        </p:spPr>
        <p:txBody>
          <a:bodyPr>
            <a:normAutofit fontScale="90000"/>
          </a:bodyPr>
          <a:lstStyle/>
          <a:p>
            <a:r>
              <a:rPr lang="en-US" sz="1500" dirty="0" smtClean="0">
                <a:solidFill>
                  <a:schemeClr val="accent4">
                    <a:lumMod val="50000"/>
                  </a:schemeClr>
                </a:solidFill>
              </a:rPr>
              <a:t>     CTA Online Portal</a:t>
            </a:r>
            <a:r>
              <a:rPr lang="en-US" sz="800" dirty="0" smtClean="0">
                <a:solidFill>
                  <a:schemeClr val="accent4">
                    <a:lumMod val="50000"/>
                  </a:schemeClr>
                </a:solidFill>
              </a:rPr>
              <a:t>©                        	</a:t>
            </a:r>
            <a:r>
              <a:rPr lang="en-US" sz="1300" dirty="0" smtClean="0">
                <a:solidFill>
                  <a:schemeClr val="accent4">
                    <a:lumMod val="50000"/>
                  </a:schemeClr>
                </a:solidFill>
              </a:rPr>
              <a:t>Our one of a kind online access lets you log on from anywhere you have an 			internet connection to view your program’s positions, account balances, P&amp;L, 			performance, and more. </a:t>
            </a:r>
            <a:r>
              <a:rPr lang="en-US" sz="1400" dirty="0" smtClean="0">
                <a:solidFill>
                  <a:schemeClr val="accent4">
                    <a:lumMod val="50000"/>
                  </a:schemeClr>
                </a:solidFill>
              </a:rPr>
              <a:t/>
            </a:r>
            <a:br>
              <a:rPr lang="en-US" sz="1400" dirty="0" smtClean="0">
                <a:solidFill>
                  <a:schemeClr val="accent4">
                    <a:lumMod val="50000"/>
                  </a:schemeClr>
                </a:solidFill>
              </a:rPr>
            </a:br>
            <a:r>
              <a:rPr lang="en-US" sz="1400" dirty="0" smtClean="0">
                <a:solidFill>
                  <a:schemeClr val="accent4">
                    <a:lumMod val="50000"/>
                  </a:schemeClr>
                </a:solidFill>
              </a:rPr>
              <a:t/>
            </a:r>
            <a:br>
              <a:rPr lang="en-US" sz="1400" dirty="0" smtClean="0">
                <a:solidFill>
                  <a:schemeClr val="accent4">
                    <a:lumMod val="50000"/>
                  </a:schemeClr>
                </a:solidFill>
              </a:rPr>
            </a:br>
            <a:r>
              <a:rPr lang="en-US" sz="1400" dirty="0" smtClean="0">
                <a:solidFill>
                  <a:schemeClr val="accent4">
                    <a:lumMod val="50000"/>
                  </a:schemeClr>
                </a:solidFill>
              </a:rPr>
              <a:t>	</a:t>
            </a:r>
            <a:br>
              <a:rPr lang="en-US" sz="1400" dirty="0" smtClean="0">
                <a:solidFill>
                  <a:schemeClr val="accent4">
                    <a:lumMod val="50000"/>
                  </a:schemeClr>
                </a:solidFill>
              </a:rPr>
            </a:br>
            <a:endParaRPr lang="en-US" sz="1400" dirty="0">
              <a:solidFill>
                <a:schemeClr val="accent4">
                  <a:lumMod val="50000"/>
                </a:schemeClr>
              </a:solidFill>
            </a:endParaRPr>
          </a:p>
        </p:txBody>
      </p:sp>
      <p:pic>
        <p:nvPicPr>
          <p:cNvPr id="1027" name="Picture 3"/>
          <p:cNvPicPr>
            <a:picLocks noChangeAspect="1" noChangeArrowheads="1"/>
          </p:cNvPicPr>
          <p:nvPr/>
        </p:nvPicPr>
        <p:blipFill>
          <a:blip r:embed="rId2" cstate="print"/>
          <a:srcRect/>
          <a:stretch>
            <a:fillRect/>
          </a:stretch>
        </p:blipFill>
        <p:spPr bwMode="auto">
          <a:xfrm>
            <a:off x="3810000" y="838200"/>
            <a:ext cx="4451836" cy="2362200"/>
          </a:xfrm>
          <a:prstGeom prst="rect">
            <a:avLst/>
          </a:prstGeom>
          <a:ln>
            <a:noFill/>
          </a:ln>
          <a:effectLst>
            <a:outerShdw blurRad="190500" algn="tl" rotWithShape="0">
              <a:srgbClr val="000000">
                <a:alpha val="70000"/>
              </a:srgbClr>
            </a:outerShdw>
          </a:effectLst>
        </p:spPr>
      </p:pic>
      <p:sp>
        <p:nvSpPr>
          <p:cNvPr id="7" name="TextBox 6"/>
          <p:cNvSpPr txBox="1"/>
          <p:nvPr/>
        </p:nvSpPr>
        <p:spPr>
          <a:xfrm>
            <a:off x="1752600" y="1524000"/>
            <a:ext cx="1524000" cy="823302"/>
          </a:xfrm>
          <a:prstGeom prst="rect">
            <a:avLst/>
          </a:prstGeom>
          <a:noFill/>
        </p:spPr>
        <p:txBody>
          <a:bodyPr wrap="square" rtlCol="0">
            <a:spAutoFit/>
          </a:bodyPr>
          <a:lstStyle/>
          <a:p>
            <a:r>
              <a:rPr lang="en-US" sz="950" dirty="0" smtClean="0">
                <a:solidFill>
                  <a:schemeClr val="accent4">
                    <a:lumMod val="50000"/>
                  </a:schemeClr>
                </a:solidFill>
              </a:rPr>
              <a:t>Multiple views allow CTA to view Positions and P&amp;L by individual account, commodity, FCM,&amp; market sector.</a:t>
            </a:r>
            <a:endParaRPr lang="en-US" sz="950" dirty="0">
              <a:solidFill>
                <a:schemeClr val="accent4">
                  <a:lumMod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381000" y="2667000"/>
            <a:ext cx="4453128" cy="2359248"/>
          </a:xfrm>
          <a:prstGeom prst="rect">
            <a:avLst/>
          </a:prstGeom>
          <a:ln>
            <a:noFill/>
          </a:ln>
          <a:effectLst>
            <a:outerShdw blurRad="190500" algn="tl" rotWithShape="0">
              <a:srgbClr val="000000">
                <a:alpha val="70000"/>
              </a:srgbClr>
            </a:outerShdw>
          </a:effectLst>
        </p:spPr>
      </p:pic>
      <p:sp>
        <p:nvSpPr>
          <p:cNvPr id="10" name="TextBox 9"/>
          <p:cNvSpPr txBox="1"/>
          <p:nvPr/>
        </p:nvSpPr>
        <p:spPr>
          <a:xfrm>
            <a:off x="5410200" y="3505200"/>
            <a:ext cx="1524000" cy="823302"/>
          </a:xfrm>
          <a:prstGeom prst="rect">
            <a:avLst/>
          </a:prstGeom>
          <a:noFill/>
        </p:spPr>
        <p:txBody>
          <a:bodyPr wrap="square" rtlCol="0">
            <a:spAutoFit/>
          </a:bodyPr>
          <a:lstStyle/>
          <a:p>
            <a:r>
              <a:rPr lang="en-US" sz="950" dirty="0" smtClean="0">
                <a:solidFill>
                  <a:schemeClr val="accent4">
                    <a:lumMod val="50000"/>
                  </a:schemeClr>
                </a:solidFill>
              </a:rPr>
              <a:t>Net liquidation value and margin balance are broken down for each managed account.</a:t>
            </a:r>
            <a:endParaRPr lang="en-US" sz="950" dirty="0">
              <a:solidFill>
                <a:schemeClr val="accent4">
                  <a:lumMod val="50000"/>
                </a:schemeClr>
              </a:solidFill>
            </a:endParaRPr>
          </a:p>
        </p:txBody>
      </p:sp>
      <p:pic>
        <p:nvPicPr>
          <p:cNvPr id="5" name="Picture 4"/>
          <p:cNvPicPr>
            <a:picLocks noChangeAspect="1" noChangeArrowheads="1"/>
          </p:cNvPicPr>
          <p:nvPr/>
        </p:nvPicPr>
        <p:blipFill>
          <a:blip r:embed="rId4" cstate="print"/>
          <a:srcRect/>
          <a:stretch>
            <a:fillRect/>
          </a:stretch>
        </p:blipFill>
        <p:spPr bwMode="auto">
          <a:xfrm>
            <a:off x="4419600" y="4498848"/>
            <a:ext cx="4495800" cy="2359152"/>
          </a:xfrm>
          <a:prstGeom prst="rect">
            <a:avLst/>
          </a:prstGeom>
          <a:noFill/>
          <a:ln w="9525">
            <a:noFill/>
            <a:miter lim="800000"/>
            <a:headEnd/>
            <a:tailEnd/>
          </a:ln>
          <a:effectLst/>
        </p:spPr>
      </p:pic>
      <p:sp>
        <p:nvSpPr>
          <p:cNvPr id="12" name="TextBox 11"/>
          <p:cNvSpPr txBox="1"/>
          <p:nvPr/>
        </p:nvSpPr>
        <p:spPr>
          <a:xfrm>
            <a:off x="2667000" y="5410200"/>
            <a:ext cx="1600200" cy="823302"/>
          </a:xfrm>
          <a:prstGeom prst="rect">
            <a:avLst/>
          </a:prstGeom>
          <a:noFill/>
        </p:spPr>
        <p:txBody>
          <a:bodyPr wrap="square" rtlCol="0">
            <a:spAutoFit/>
          </a:bodyPr>
          <a:lstStyle/>
          <a:p>
            <a:r>
              <a:rPr lang="en-US" sz="950" dirty="0" smtClean="0">
                <a:solidFill>
                  <a:schemeClr val="accent4">
                    <a:lumMod val="50000"/>
                  </a:schemeClr>
                </a:solidFill>
              </a:rPr>
              <a:t>Trading performance is tracked for each account. Daily, MTD, &amp; YTD returns are displayed.</a:t>
            </a:r>
            <a:endParaRPr lang="en-US" sz="950" dirty="0">
              <a:solidFill>
                <a:schemeClr val="accent4">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cstate="print"/>
          <a:srcRect/>
          <a:stretch>
            <a:fillRect/>
          </a:stretch>
        </p:blipFill>
        <p:spPr bwMode="auto">
          <a:xfrm>
            <a:off x="0" y="0"/>
            <a:ext cx="9144000" cy="1922048"/>
          </a:xfrm>
          <a:prstGeom prst="rect">
            <a:avLst/>
          </a:prstGeom>
          <a:noFill/>
          <a:ln w="9525">
            <a:noFill/>
            <a:miter lim="800000"/>
            <a:headEnd/>
            <a:tailEnd/>
          </a:ln>
          <a:effectLst/>
        </p:spPr>
      </p:pic>
      <p:sp>
        <p:nvSpPr>
          <p:cNvPr id="29" name="Title 28"/>
          <p:cNvSpPr>
            <a:spLocks noGrp="1"/>
          </p:cNvSpPr>
          <p:nvPr>
            <p:ph type="title"/>
          </p:nvPr>
        </p:nvSpPr>
        <p:spPr>
          <a:xfrm>
            <a:off x="533400" y="1524000"/>
            <a:ext cx="8229600" cy="762000"/>
          </a:xfrm>
        </p:spPr>
        <p:txBody>
          <a:bodyPr>
            <a:noAutofit/>
          </a:bodyPr>
          <a:lstStyle/>
          <a:p>
            <a:r>
              <a:rPr lang="en-US" sz="2400" dirty="0" smtClean="0"/>
              <a:t>				</a:t>
            </a:r>
            <a:r>
              <a:rPr lang="en-US" sz="2400" dirty="0" smtClean="0">
                <a:solidFill>
                  <a:srgbClr val="000099"/>
                </a:solidFill>
              </a:rPr>
              <a:t>         </a:t>
            </a:r>
            <a:r>
              <a:rPr lang="en-US" sz="2400" dirty="0" smtClean="0">
                <a:solidFill>
                  <a:srgbClr val="333399"/>
                </a:solidFill>
              </a:rPr>
              <a:t>Contact Us</a:t>
            </a:r>
            <a:br>
              <a:rPr lang="en-US" sz="2400" dirty="0" smtClean="0">
                <a:solidFill>
                  <a:srgbClr val="333399"/>
                </a:solidFill>
              </a:rPr>
            </a:br>
            <a:endParaRPr lang="en-US" sz="2400" dirty="0">
              <a:solidFill>
                <a:srgbClr val="333399"/>
              </a:solidFill>
            </a:endParaRPr>
          </a:p>
        </p:txBody>
      </p:sp>
      <p:sp>
        <p:nvSpPr>
          <p:cNvPr id="20" name="TextBox 19"/>
          <p:cNvSpPr txBox="1"/>
          <p:nvPr/>
        </p:nvSpPr>
        <p:spPr>
          <a:xfrm>
            <a:off x="1905000" y="2819400"/>
            <a:ext cx="5181600" cy="3508653"/>
          </a:xfrm>
          <a:prstGeom prst="rect">
            <a:avLst/>
          </a:prstGeom>
          <a:noFill/>
        </p:spPr>
        <p:txBody>
          <a:bodyPr wrap="square" rtlCol="0">
            <a:spAutoFit/>
          </a:bodyPr>
          <a:lstStyle/>
          <a:p>
            <a:r>
              <a:rPr lang="en-US" sz="1100" dirty="0" smtClean="0">
                <a:solidFill>
                  <a:schemeClr val="accent4">
                    <a:lumMod val="50000"/>
                  </a:schemeClr>
                </a:solidFill>
              </a:rPr>
              <a:t>To find out more about what CTG can do to assist your CTA program, as well as customized pricing options, please contact Patrick Lafferty or Nell Sloane directly:</a:t>
            </a:r>
          </a:p>
          <a:p>
            <a:endParaRPr lang="en-US" sz="1100" dirty="0" smtClean="0">
              <a:solidFill>
                <a:schemeClr val="accent4">
                  <a:lumMod val="50000"/>
                </a:schemeClr>
              </a:solidFill>
            </a:endParaRPr>
          </a:p>
          <a:p>
            <a:r>
              <a:rPr lang="en-US" sz="1100" dirty="0" smtClean="0">
                <a:solidFill>
                  <a:schemeClr val="accent4">
                    <a:lumMod val="50000"/>
                  </a:schemeClr>
                </a:solidFill>
              </a:rPr>
              <a:t>  Toll Free (US)  800-554-6290</a:t>
            </a:r>
          </a:p>
          <a:p>
            <a:r>
              <a:rPr lang="en-US" sz="1100" dirty="0" smtClean="0">
                <a:solidFill>
                  <a:schemeClr val="accent4">
                    <a:lumMod val="50000"/>
                  </a:schemeClr>
                </a:solidFill>
              </a:rPr>
              <a:t>  Direct Tel       312-572-6117</a:t>
            </a:r>
          </a:p>
          <a:p>
            <a:r>
              <a:rPr lang="en-US" sz="1100" dirty="0" smtClean="0">
                <a:solidFill>
                  <a:schemeClr val="accent4">
                    <a:lumMod val="50000"/>
                  </a:schemeClr>
                </a:solidFill>
              </a:rPr>
              <a:t>  email              info@CTGtrading.com</a:t>
            </a:r>
          </a:p>
          <a:p>
            <a:endParaRPr lang="en-US" sz="1100" dirty="0" smtClean="0">
              <a:solidFill>
                <a:schemeClr val="accent4">
                  <a:lumMod val="50000"/>
                </a:schemeClr>
              </a:solidFill>
            </a:endParaRPr>
          </a:p>
          <a:p>
            <a:r>
              <a:rPr lang="en-US" sz="1100" dirty="0" smtClean="0">
                <a:solidFill>
                  <a:schemeClr val="accent4">
                    <a:lumMod val="50000"/>
                  </a:schemeClr>
                </a:solidFill>
              </a:rPr>
              <a:t>One Financial Place</a:t>
            </a:r>
          </a:p>
          <a:p>
            <a:r>
              <a:rPr lang="en-US" sz="1100" dirty="0" smtClean="0">
                <a:solidFill>
                  <a:schemeClr val="accent4">
                    <a:lumMod val="50000"/>
                  </a:schemeClr>
                </a:solidFill>
              </a:rPr>
              <a:t>440 S. LaSalle, Suite 2301</a:t>
            </a:r>
          </a:p>
          <a:p>
            <a:r>
              <a:rPr lang="en-US" sz="1100" dirty="0" smtClean="0">
                <a:solidFill>
                  <a:schemeClr val="accent4">
                    <a:lumMod val="50000"/>
                  </a:schemeClr>
                </a:solidFill>
              </a:rPr>
              <a:t>Chicago, IL 60605</a:t>
            </a:r>
          </a:p>
          <a:p>
            <a:r>
              <a:rPr lang="en-US" sz="1100" dirty="0" smtClean="0">
                <a:solidFill>
                  <a:schemeClr val="accent4">
                    <a:lumMod val="50000"/>
                  </a:schemeClr>
                </a:solidFill>
              </a:rPr>
              <a:t>www.CTGtrading.com</a:t>
            </a:r>
          </a:p>
          <a:p>
            <a:r>
              <a:rPr lang="en-US" sz="1100" dirty="0" smtClean="0">
                <a:solidFill>
                  <a:schemeClr val="accent4">
                    <a:lumMod val="50000"/>
                  </a:schemeClr>
                </a:solidFill>
              </a:rPr>
              <a:t>www.CTGmanagedfutures.com</a:t>
            </a:r>
          </a:p>
          <a:p>
            <a:endParaRPr lang="en-US" sz="1100" dirty="0" smtClean="0">
              <a:solidFill>
                <a:schemeClr val="accent4">
                  <a:lumMod val="50000"/>
                </a:schemeClr>
              </a:solidFill>
            </a:endParaRPr>
          </a:p>
          <a:p>
            <a:r>
              <a:rPr lang="en-US" sz="1200" dirty="0" smtClean="0">
                <a:solidFill>
                  <a:schemeClr val="accent4">
                    <a:lumMod val="50000"/>
                  </a:schemeClr>
                </a:solidFill>
              </a:rPr>
              <a:t>  </a:t>
            </a:r>
          </a:p>
          <a:p>
            <a:endParaRPr lang="en-US" sz="1400" dirty="0" smtClean="0">
              <a:solidFill>
                <a:schemeClr val="accent4">
                  <a:lumMod val="50000"/>
                </a:schemeClr>
              </a:solidFill>
            </a:endParaRPr>
          </a:p>
          <a:p>
            <a:r>
              <a:rPr lang="en-US" sz="1400" dirty="0" smtClean="0">
                <a:solidFill>
                  <a:schemeClr val="accent4">
                    <a:lumMod val="50000"/>
                  </a:schemeClr>
                </a:solidFill>
              </a:rPr>
              <a:t>	</a:t>
            </a:r>
          </a:p>
          <a:p>
            <a:endParaRPr lang="en-US" sz="1400" dirty="0" smtClean="0">
              <a:solidFill>
                <a:schemeClr val="accent4">
                  <a:lumMod val="50000"/>
                </a:schemeClr>
              </a:solidFill>
            </a:endParaRPr>
          </a:p>
          <a:p>
            <a:endParaRPr lang="en-US" sz="1400" dirty="0">
              <a:solidFill>
                <a:schemeClr val="accent4">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464646"/>
      </a:dk2>
      <a:lt2>
        <a:srgbClr val="DEF5FA"/>
      </a:lt2>
      <a:accent1>
        <a:srgbClr val="A8BFD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447</TotalTime>
  <Words>310</Words>
  <Application>Microsoft Office PowerPoint</Application>
  <PresentationFormat>On-screen Show (4:3)</PresentationFormat>
  <Paragraphs>42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             CTA Service Menu </vt:lpstr>
      <vt:lpstr>Our Customized Position Reports can be configured to your preference… And in Real-Time!    </vt:lpstr>
      <vt:lpstr>     CTA Online Portal©                         Our one of a kind online access lets you log on from anywhere you have an    internet connection to view your program’s positions, account balances, P&amp;L,    performance, and more.     </vt:lpstr>
      <vt:lpstr>             Contact Us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CTA Service Menu</dc:title>
  <dc:creator>jstanula</dc:creator>
  <cp:lastModifiedBy>plafferty</cp:lastModifiedBy>
  <cp:revision>54</cp:revision>
  <dcterms:created xsi:type="dcterms:W3CDTF">2014-03-27T17:42:20Z</dcterms:created>
  <dcterms:modified xsi:type="dcterms:W3CDTF">2016-04-29T13:55:47Z</dcterms:modified>
</cp:coreProperties>
</file>